
<file path=[Content_Types].xml><?xml version="1.0" encoding="utf-8"?>
<Types xmlns="http://schemas.openxmlformats.org/package/2006/content-types">
  <Default Extension="crdownload" ContentType="image/gi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74" r:id="rId4"/>
    <p:sldId id="276" r:id="rId5"/>
    <p:sldId id="277" r:id="rId6"/>
    <p:sldId id="278" r:id="rId7"/>
    <p:sldId id="279" r:id="rId8"/>
    <p:sldId id="287" r:id="rId9"/>
    <p:sldId id="302" r:id="rId10"/>
    <p:sldId id="297" r:id="rId11"/>
    <p:sldId id="288" r:id="rId12"/>
    <p:sldId id="292" r:id="rId13"/>
    <p:sldId id="293" r:id="rId14"/>
    <p:sldId id="301" r:id="rId15"/>
    <p:sldId id="298" r:id="rId16"/>
    <p:sldId id="281" r:id="rId17"/>
    <p:sldId id="303" r:id="rId18"/>
    <p:sldId id="294" r:id="rId19"/>
    <p:sldId id="295" r:id="rId20"/>
    <p:sldId id="282" r:id="rId21"/>
    <p:sldId id="290" r:id="rId22"/>
    <p:sldId id="291" r:id="rId23"/>
    <p:sldId id="296" r:id="rId24"/>
    <p:sldId id="304" r:id="rId25"/>
    <p:sldId id="305" r:id="rId26"/>
    <p:sldId id="283" r:id="rId27"/>
    <p:sldId id="299" r:id="rId28"/>
    <p:sldId id="300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364" autoAdjust="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0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6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7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53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3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8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4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crdownload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2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4E04C-10F8-4D3D-B672-963018EFC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22" y="0"/>
            <a:ext cx="6283987" cy="3943188"/>
          </a:xfrm>
        </p:spPr>
        <p:txBody>
          <a:bodyPr anchor="b">
            <a:noAutofit/>
          </a:bodyPr>
          <a:lstStyle/>
          <a:p>
            <a:r>
              <a:rPr lang="en-US" sz="4800" dirty="0"/>
              <a:t>Anomaly Activity Recognition Using ML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8FED-6C31-499F-8C17-1E69E72C8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8" y="4666348"/>
            <a:ext cx="4388244" cy="1755914"/>
          </a:xfrm>
        </p:spPr>
        <p:txBody>
          <a:bodyPr>
            <a:normAutofit fontScale="55000" lnSpcReduction="20000"/>
          </a:bodyPr>
          <a:lstStyle/>
          <a:p>
            <a:r>
              <a:rPr lang="en-IN" sz="3800" dirty="0">
                <a:latin typeface="Bodoni MT Condensed" panose="02070606080606020203" pitchFamily="18" charset="0"/>
              </a:rPr>
              <a:t>Presented By                                </a:t>
            </a:r>
          </a:p>
          <a:p>
            <a:r>
              <a:rPr lang="en-US" sz="3800" dirty="0" err="1">
                <a:latin typeface="Bodoni MT Condensed" panose="02070606080606020203" pitchFamily="18" charset="0"/>
                <a:cs typeface="Times New Roman" panose="02020603050405020304" pitchFamily="18" charset="0"/>
              </a:rPr>
              <a:t>Sahana</a:t>
            </a:r>
            <a: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  <a:t> N (ENG16CS0134)</a:t>
            </a:r>
            <a:b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</a:br>
            <a: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  <a:t>Mohammed </a:t>
            </a:r>
            <a:r>
              <a:rPr lang="en-US" sz="3800" dirty="0" err="1">
                <a:latin typeface="Bodoni MT Condensed" panose="02070606080606020203" pitchFamily="18" charset="0"/>
                <a:cs typeface="Times New Roman" panose="02020603050405020304" pitchFamily="18" charset="0"/>
              </a:rPr>
              <a:t>Aasif</a:t>
            </a:r>
            <a: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  <a:t> (ENG18CS1OO3)</a:t>
            </a:r>
            <a:b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</a:br>
            <a: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  <a:t>V Maheshwari Sanjana (ENG17CS0236)</a:t>
            </a:r>
            <a:b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</a:br>
            <a:r>
              <a:rPr lang="en-US" sz="3800" dirty="0">
                <a:latin typeface="Bodoni MT Condensed" panose="02070606080606020203" pitchFamily="18" charset="0"/>
                <a:cs typeface="Times New Roman" panose="02020603050405020304" pitchFamily="18" charset="0"/>
              </a:rPr>
              <a:t>Yash Advani (ENG17CS0254)</a:t>
            </a:r>
            <a:r>
              <a:rPr lang="en-US" sz="3800" dirty="0">
                <a:solidFill>
                  <a:schemeClr val="bg1"/>
                </a:solidFill>
                <a:latin typeface="Bodoni MT Condensed" panose="02070606080606020203" pitchFamily="18" charset="0"/>
                <a:cs typeface="Times New Roman" panose="02020603050405020304" pitchFamily="18" charset="0"/>
              </a:rPr>
              <a:t>)</a:t>
            </a:r>
            <a:endParaRPr lang="en-IN" sz="3800" dirty="0">
              <a:latin typeface="Bodoni MT Condensed" panose="02070606080606020203" pitchFamily="18" charset="0"/>
            </a:endParaRPr>
          </a:p>
        </p:txBody>
      </p:sp>
      <p:sp>
        <p:nvSpPr>
          <p:cNvPr id="14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5BA3E4"/>
          </a:solidFill>
          <a:ln w="38100" cap="rnd">
            <a:solidFill>
              <a:srgbClr val="5BA3E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How the New Digital Age is Changing the Way We Learn — Loeb Leadership">
            <a:extLst>
              <a:ext uri="{FF2B5EF4-FFF2-40B4-BE49-F238E27FC236}">
                <a16:creationId xmlns:a16="http://schemas.microsoft.com/office/drawing/2014/main" id="{CA65C2D4-02E4-4582-AB91-BCEC0474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09" y="0"/>
            <a:ext cx="56090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9;p13"/>
          <p:cNvSpPr txBox="1"/>
          <p:nvPr/>
        </p:nvSpPr>
        <p:spPr>
          <a:xfrm>
            <a:off x="0" y="0"/>
            <a:ext cx="33881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latin typeface="Bodoni MT Condensed" panose="02070606080606020203" pitchFamily="18" charset="0"/>
                <a:ea typeface="Open Sans"/>
                <a:cs typeface="Open Sans"/>
                <a:sym typeface="Open Sans"/>
              </a:rPr>
              <a:t>Group Number: 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odoni MT Condensed" panose="02070606080606020203" pitchFamily="18" charset="0"/>
                <a:ea typeface="Open Sans"/>
                <a:cs typeface="Open Sans"/>
                <a:sym typeface="Open Sans"/>
              </a:rPr>
              <a:t>Mentor</a:t>
            </a:r>
            <a:r>
              <a:rPr lang="en" sz="2000" b="1" i="0" u="none" strike="noStrike" cap="none" dirty="0">
                <a:latin typeface="Bodoni MT Condensed" panose="02070606080606020203" pitchFamily="18" charset="0"/>
                <a:ea typeface="Open Sans"/>
                <a:cs typeface="Open Sans"/>
                <a:sym typeface="Open Sans"/>
              </a:rPr>
              <a:t> – Prof Renuka Devi</a:t>
            </a:r>
            <a:endParaRPr sz="2000" dirty="0"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4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DATASET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Montserrat"/>
              </a:rPr>
              <a:t>UMN dataset</a:t>
            </a:r>
          </a:p>
          <a:p>
            <a:pPr marL="0" indent="0">
              <a:buNone/>
            </a:pPr>
            <a:endParaRPr lang="en-US" sz="1600" dirty="0">
              <a:latin typeface="Montserrat"/>
            </a:endParaRPr>
          </a:p>
          <a:p>
            <a:r>
              <a:rPr lang="en-US" sz="1600" dirty="0">
                <a:latin typeface="Montserrat"/>
              </a:rPr>
              <a:t>Avenue dataset</a:t>
            </a:r>
          </a:p>
          <a:p>
            <a:pPr marL="0" indent="0">
              <a:buNone/>
            </a:pPr>
            <a:endParaRPr lang="en-US" sz="1600" dirty="0">
              <a:latin typeface="Montserrat"/>
            </a:endParaRPr>
          </a:p>
          <a:p>
            <a:r>
              <a:rPr lang="en-US" sz="1600" dirty="0" err="1">
                <a:latin typeface="Montserrat"/>
              </a:rPr>
              <a:t>Cavier</a:t>
            </a:r>
            <a:r>
              <a:rPr lang="en-US" sz="1600" dirty="0">
                <a:latin typeface="Montserrat"/>
              </a:rPr>
              <a:t> test case scenarios dataset</a:t>
            </a:r>
            <a:endParaRPr lang="en-IN" sz="1600" dirty="0">
              <a:latin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6A420-78CD-4478-ABC7-3BAB3C10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54" y="2215298"/>
            <a:ext cx="2432115" cy="1112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01D10-6364-49B5-B659-507249BDB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3" y="4177202"/>
            <a:ext cx="2381250" cy="1803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DBC3D-03FC-478B-A37A-3348FA4EE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00" y="2007466"/>
            <a:ext cx="1527240" cy="2640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09B13-8D3F-47B6-A8ED-2F1BC4AF7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4" y="3429000"/>
            <a:ext cx="1791584" cy="2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3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FLOW CHART</a:t>
            </a:r>
            <a:endParaRPr lang="en-IN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549275"/>
            <a:ext cx="4959928" cy="5430838"/>
          </a:xfrm>
        </p:spPr>
      </p:pic>
    </p:spTree>
    <p:extLst>
      <p:ext uri="{BB962C8B-B14F-4D97-AF65-F5344CB8AC3E}">
        <p14:creationId xmlns:p14="http://schemas.microsoft.com/office/powerpoint/2010/main" val="40225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4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METHODOLOGY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429852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Montserrat"/>
              </a:rPr>
              <a:t>In </a:t>
            </a:r>
            <a:r>
              <a:rPr lang="en-US" sz="1700" dirty="0" err="1">
                <a:latin typeface="Montserrat"/>
              </a:rPr>
              <a:t>cnn</a:t>
            </a:r>
            <a:r>
              <a:rPr lang="en-US" sz="1700" dirty="0">
                <a:latin typeface="Montserrat"/>
              </a:rPr>
              <a:t> model we are using four layers for feature extraction and classification that 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Montserrat"/>
              </a:rPr>
              <a:t>2D Convolutional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Montserrat"/>
              </a:rPr>
              <a:t>ReLu</a:t>
            </a:r>
            <a:r>
              <a:rPr lang="en-US" sz="1700" dirty="0">
                <a:latin typeface="Montserrat"/>
              </a:rPr>
              <a:t>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Montserrat"/>
              </a:rPr>
              <a:t>Max pooling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Montserrat"/>
              </a:rPr>
              <a:t>Fully connected layer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Montserrat"/>
            </a:endParaRPr>
          </a:p>
          <a:p>
            <a:pPr marL="0" indent="0">
              <a:buNone/>
            </a:pPr>
            <a:endParaRPr lang="en-US" sz="1700" dirty="0">
              <a:latin typeface="Montserrat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3362224"/>
            <a:ext cx="77247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46" y="1884218"/>
            <a:ext cx="6141278" cy="44888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600" dirty="0">
              <a:latin typeface="Montserrat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US" sz="1600" dirty="0">
                <a:latin typeface="Montserrat"/>
              </a:rPr>
              <a:t>Step I: CNN Model</a:t>
            </a:r>
          </a:p>
          <a:p>
            <a:pPr algn="just"/>
            <a:r>
              <a:rPr lang="en-US" sz="1600" dirty="0">
                <a:latin typeface="Montserrat"/>
              </a:rPr>
              <a:t>The first step is to create CNN  model.</a:t>
            </a:r>
          </a:p>
          <a:p>
            <a:pPr algn="just"/>
            <a:r>
              <a:rPr lang="en-US" sz="1600" dirty="0">
                <a:latin typeface="Montserrat"/>
              </a:rPr>
              <a:t>Train the model with large number of images.</a:t>
            </a:r>
          </a:p>
          <a:p>
            <a:pPr algn="just"/>
            <a:r>
              <a:rPr lang="en-US" sz="1600" dirty="0">
                <a:latin typeface="Montserrat"/>
              </a:rPr>
              <a:t>The model is  being trained for different actions like chasing, walking, fighting, falling, Leaving packages, running etc.,</a:t>
            </a:r>
          </a:p>
          <a:p>
            <a:pPr algn="just"/>
            <a:r>
              <a:rPr lang="en-US" sz="1600" dirty="0">
                <a:latin typeface="Montserrat"/>
              </a:rPr>
              <a:t>Preprocess of the dataset frames is done  to resize the images and training the model using cascade trainer.</a:t>
            </a:r>
          </a:p>
          <a:p>
            <a:pPr algn="just"/>
            <a:r>
              <a:rPr lang="en-US" sz="1600" dirty="0">
                <a:latin typeface="Montserrat"/>
              </a:rPr>
              <a:t>Finally the CNN model is created.</a:t>
            </a:r>
          </a:p>
          <a:p>
            <a:pPr algn="just"/>
            <a:endParaRPr lang="en-US" sz="1600" dirty="0">
              <a:latin typeface="Montserrat"/>
            </a:endParaRPr>
          </a:p>
          <a:p>
            <a:pPr algn="just"/>
            <a:endParaRPr lang="en-US" sz="1600" dirty="0">
              <a:latin typeface="Montserrat"/>
            </a:endParaRPr>
          </a:p>
          <a:p>
            <a:pPr algn="just"/>
            <a:endParaRPr lang="en-US" sz="1600" dirty="0">
              <a:latin typeface="Montserrat"/>
            </a:endParaRPr>
          </a:p>
          <a:p>
            <a:pPr algn="just"/>
            <a:endParaRPr lang="en-US" sz="1600" dirty="0">
              <a:latin typeface="Montserrat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5BD57-02FB-4189-9F06-FF672C24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4" y="2394407"/>
            <a:ext cx="4807671" cy="31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C0C2-D38A-4DD0-A34C-7EE5950E7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1600" dirty="0">
                <a:latin typeface="Montserrat"/>
              </a:rPr>
              <a:t>Step II: </a:t>
            </a:r>
          </a:p>
          <a:p>
            <a:pPr lvl="0" algn="just"/>
            <a:r>
              <a:rPr lang="en-US" sz="1600" dirty="0">
                <a:latin typeface="Montserrat"/>
              </a:rPr>
              <a:t>The already trained CNN model  is being used and connected to a new frontend page.</a:t>
            </a:r>
          </a:p>
          <a:p>
            <a:pPr lvl="0" algn="just"/>
            <a:r>
              <a:rPr lang="en-US" sz="1600" dirty="0">
                <a:latin typeface="Montserrat"/>
              </a:rPr>
              <a:t> Front end </a:t>
            </a:r>
            <a:r>
              <a:rPr lang="en-US" sz="1600" dirty="0">
                <a:latin typeface="Montserrat"/>
                <a:cs typeface="Times New Roman" panose="02020603050405020304" pitchFamily="18" charset="0"/>
              </a:rPr>
              <a:t>with GUI is created</a:t>
            </a:r>
            <a:r>
              <a:rPr lang="en" sz="1600" dirty="0">
                <a:solidFill>
                  <a:srgbClr val="000000"/>
                </a:solidFill>
                <a:latin typeface="Montserrat"/>
              </a:rPr>
              <a:t> where the users can interact with the visualizations and see the status in real-time .</a:t>
            </a:r>
          </a:p>
          <a:p>
            <a:pPr lvl="0" algn="just"/>
            <a:r>
              <a:rPr lang="en" sz="1600" dirty="0">
                <a:solidFill>
                  <a:srgbClr val="000000"/>
                </a:solidFill>
                <a:latin typeface="Montserrat"/>
                <a:cs typeface="Times New Roman" panose="02020603050405020304" pitchFamily="18" charset="0"/>
              </a:rPr>
              <a:t>Here it leads to a welcome window, which redirects to next window.</a:t>
            </a:r>
          </a:p>
          <a:p>
            <a:pPr lvl="0" algn="just"/>
            <a:r>
              <a:rPr lang="en" sz="1600" dirty="0">
                <a:solidFill>
                  <a:srgbClr val="000000"/>
                </a:solidFill>
                <a:latin typeface="Montserrat"/>
                <a:cs typeface="Times New Roman" panose="02020603050405020304" pitchFamily="18" charset="0"/>
              </a:rPr>
              <a:t>Then the second window is where the image is fetched, analyzed and output is predicted by using cnn in the back end</a:t>
            </a:r>
            <a:endParaRPr lang="en-IN" sz="1600" dirty="0">
              <a:latin typeface="Montserrat"/>
              <a:cs typeface="Times New Roman" panose="02020603050405020304" pitchFamily="18" charset="0"/>
            </a:endParaRPr>
          </a:p>
          <a:p>
            <a:pPr lvl="0" algn="just"/>
            <a:r>
              <a:rPr lang="en-US" sz="1600" dirty="0">
                <a:latin typeface="Montserrat"/>
              </a:rPr>
              <a:t>The front end is done using </a:t>
            </a:r>
            <a:r>
              <a:rPr lang="en-US" sz="1600" dirty="0" err="1">
                <a:latin typeface="Montserrat"/>
              </a:rPr>
              <a:t>tkinter</a:t>
            </a:r>
            <a:r>
              <a:rPr lang="en-US" sz="1600" dirty="0">
                <a:latin typeface="Montserrat"/>
              </a:rPr>
              <a:t> and back end using </a:t>
            </a:r>
            <a:r>
              <a:rPr lang="en-US" sz="1600" dirty="0" err="1">
                <a:latin typeface="Montserrat"/>
              </a:rPr>
              <a:t>tensorflow</a:t>
            </a:r>
            <a:r>
              <a:rPr lang="en-US" sz="1600" dirty="0">
                <a:latin typeface="Montserrat"/>
              </a:rPr>
              <a:t> ,</a:t>
            </a:r>
            <a:r>
              <a:rPr lang="en-US" sz="1600" dirty="0" err="1">
                <a:latin typeface="Montserrat"/>
              </a:rPr>
              <a:t>Keras</a:t>
            </a:r>
            <a:r>
              <a:rPr lang="en-US" sz="1600" dirty="0">
                <a:latin typeface="Montserrat"/>
              </a:rPr>
              <a:t> which is used for loading the model.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235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Montserrat"/>
              </a:rPr>
              <a:t>After the image is analyzed , the system will display the output by recognizing the action whether the image is normal or abnormal.</a:t>
            </a:r>
          </a:p>
          <a:p>
            <a:r>
              <a:rPr lang="en-US" sz="1600" dirty="0">
                <a:latin typeface="Montserrat"/>
              </a:rPr>
              <a:t>Once the image is analyzed it will also create an alert by playing sound to the user according to the event detected</a:t>
            </a:r>
          </a:p>
          <a:p>
            <a:r>
              <a:rPr lang="en-US" sz="1600" dirty="0">
                <a:latin typeface="Montserrat"/>
              </a:rPr>
              <a:t>Based on the accuracy received after training the model , a accuracy matrix is plotted using </a:t>
            </a:r>
            <a:r>
              <a:rPr lang="en-US" sz="1600" dirty="0" err="1">
                <a:latin typeface="Montserrat"/>
              </a:rPr>
              <a:t>matplot</a:t>
            </a:r>
            <a:r>
              <a:rPr lang="en-US" sz="1600" dirty="0">
                <a:latin typeface="Montserrat"/>
              </a:rPr>
              <a:t> library.</a:t>
            </a:r>
          </a:p>
          <a:p>
            <a:pPr marL="0" indent="0">
              <a:buNone/>
            </a:pPr>
            <a:endParaRPr lang="en-IN" sz="16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048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ARCHITECTURE DIAGRAM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AC020-040C-425C-A5F7-D04F2510F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27" y="2018433"/>
            <a:ext cx="905334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8A20-D92D-42FA-83BE-2ECE4F474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tx1"/>
                </a:solidFill>
                <a:latin typeface="+mj-lt"/>
              </a:rPr>
              <a:t>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74CB4-FA94-44E3-86DB-3B7EF7EB8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5" y="139360"/>
            <a:ext cx="8691514" cy="4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2C1B-1F72-464C-BB9F-839803D9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FE49-2B67-420E-B1F4-22CCC5C3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>
                <a:latin typeface="Montserrat"/>
              </a:rPr>
              <a:t>This system can be used for any image taken from public sites of any datasets as well.</a:t>
            </a:r>
          </a:p>
          <a:p>
            <a:r>
              <a:rPr lang="en-IN" sz="1600" dirty="0">
                <a:latin typeface="Montserrat"/>
              </a:rPr>
              <a:t>It gives the results instantly.</a:t>
            </a:r>
          </a:p>
          <a:p>
            <a:r>
              <a:rPr lang="en-IN" sz="1600" dirty="0">
                <a:latin typeface="Montserrat"/>
              </a:rPr>
              <a:t>The computational speed is efficient.</a:t>
            </a:r>
          </a:p>
          <a:p>
            <a:r>
              <a:rPr lang="en-US" sz="1600" dirty="0">
                <a:latin typeface="Montserrat"/>
              </a:rPr>
              <a:t>The training accuracy of the model is 95%</a:t>
            </a:r>
            <a:endParaRPr lang="en-IN" sz="1600" dirty="0">
              <a:latin typeface="Montserrat"/>
            </a:endParaRPr>
          </a:p>
          <a:p>
            <a:r>
              <a:rPr lang="en-IN" sz="1600" dirty="0">
                <a:latin typeface="Montserrat"/>
              </a:rPr>
              <a:t>It gives alerts if the system is abnormal or normal.</a:t>
            </a:r>
          </a:p>
        </p:txBody>
      </p:sp>
    </p:spTree>
    <p:extLst>
      <p:ext uri="{BB962C8B-B14F-4D97-AF65-F5344CB8AC3E}">
        <p14:creationId xmlns:p14="http://schemas.microsoft.com/office/powerpoint/2010/main" val="255558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018A-E1BF-455B-8C5F-97B6E296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508E-ADD1-4B28-AD90-56374EFA7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>
                <a:latin typeface="Montserrat"/>
              </a:rPr>
              <a:t>This system can be utilized for frames but not in video form.</a:t>
            </a:r>
          </a:p>
          <a:p>
            <a:r>
              <a:rPr lang="en-IN" sz="1600" dirty="0">
                <a:latin typeface="Montserrat"/>
              </a:rPr>
              <a:t>More than one frame cant be taken as input </a:t>
            </a:r>
            <a:r>
              <a:rPr lang="en-IN" sz="1600" dirty="0" err="1">
                <a:latin typeface="Montserrat"/>
              </a:rPr>
              <a:t>instanly</a:t>
            </a:r>
            <a:r>
              <a:rPr lang="en-IN" sz="1600" dirty="0">
                <a:latin typeface="Montserrat"/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BBB3-B7D2-41F6-8839-603CE8B0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402715"/>
          </a:xfrm>
        </p:spPr>
        <p:txBody>
          <a:bodyPr>
            <a:normAutofit/>
          </a:bodyPr>
          <a:lstStyle/>
          <a:p>
            <a:r>
              <a:rPr lang="en-US" sz="3200" dirty="0"/>
              <a:t>CONTENT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2FADD-1F46-44B4-B502-F5FF197D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i="0" dirty="0">
              <a:solidFill>
                <a:srgbClr val="000000"/>
              </a:solidFill>
              <a:effectLst/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  <a:p>
            <a:endParaRPr lang="en-US" sz="2000" i="0" dirty="0">
              <a:solidFill>
                <a:srgbClr val="000000"/>
              </a:solidFill>
              <a:effectLst/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1CC10-8D20-4A74-BA11-35B841FDEAE5}"/>
              </a:ext>
            </a:extLst>
          </p:cNvPr>
          <p:cNvSpPr txBox="1"/>
          <p:nvPr/>
        </p:nvSpPr>
        <p:spPr>
          <a:xfrm>
            <a:off x="838200" y="2272582"/>
            <a:ext cx="53406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3FF71-95FA-44C3-8AE1-A3B1EC12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63" y="2101425"/>
            <a:ext cx="4449731" cy="4079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32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 ANALYSIS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3D14D-53B5-4AF8-803A-85C721E32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2" y="1935368"/>
            <a:ext cx="5166674" cy="4252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7E047-0D8D-45D3-B9F7-AC4D36C82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54" y="1935368"/>
            <a:ext cx="5605804" cy="4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7E361-BF9F-4686-AFCE-C2F39A9F3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5" y="1928813"/>
            <a:ext cx="5077905" cy="42529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7BCA2-6728-4178-BD4A-FB96640B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6" y="1928812"/>
            <a:ext cx="5175316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2CACA-2CCD-45A1-B61F-C4CDB108A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6" y="1947667"/>
            <a:ext cx="5232094" cy="42529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CBD4C-A078-4B3F-9C75-53DFFC40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947667"/>
            <a:ext cx="5232094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67FF0-5ADA-4D93-A641-B1F175A7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928813"/>
            <a:ext cx="5069840" cy="42529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7138E-E09C-478F-BFFE-89AE8336F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0" y="1928813"/>
            <a:ext cx="4846320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81C5-049A-415A-8833-4BCDC9E0E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73"/>
            <a:ext cx="5257800" cy="4252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78DED-261C-42BA-869F-FAED0DFF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938972"/>
            <a:ext cx="5130800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5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E0AE4-AB20-489F-9379-CA387E741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928813"/>
            <a:ext cx="5252720" cy="425291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5706D-8056-4B70-BF0B-DE861E8F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58" y="1928812"/>
            <a:ext cx="5580669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sz="3200" dirty="0"/>
              <a:t>CONCLUSION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7091"/>
            <a:ext cx="8795994" cy="42519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It is clear that the proposed new framework will be able to detect unusual events such as overcrowding situation , fighting or any abnormal activity in a image.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The need of developing such security system is the increasing day by day </a:t>
            </a:r>
            <a:r>
              <a:rPr lang="en-US" sz="1600" dirty="0"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for much secure society where people can lead their day to day lives without worrying.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This proposed framework could be helpful to enhance many security systems , for different applications like ATM’s, banks, malls, parking, traffic </a:t>
            </a:r>
            <a:r>
              <a:rPr lang="en-US" sz="1600" dirty="0" err="1">
                <a:effectLst/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etc</a:t>
            </a:r>
            <a:endParaRPr lang="en-US" sz="1600" dirty="0">
              <a:effectLst/>
              <a:latin typeface="Montserrat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7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FUTURE WORK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598" y="2399509"/>
            <a:ext cx="5257800" cy="4251960"/>
          </a:xfrm>
        </p:spPr>
        <p:txBody>
          <a:bodyPr/>
          <a:lstStyle/>
          <a:p>
            <a:r>
              <a:rPr lang="en-US" sz="1600" dirty="0"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The systems can be tailored for further future work  where taking input as videos.</a:t>
            </a:r>
          </a:p>
          <a:p>
            <a:r>
              <a:rPr lang="en-US" sz="1600" dirty="0"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This model can trained and tested with different other datasets also for increasing accuracy and efficiency of the model.</a:t>
            </a:r>
            <a:endParaRPr lang="en-IN" dirty="0"/>
          </a:p>
          <a:p>
            <a:r>
              <a:rPr lang="en-IN" sz="1600" dirty="0"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Can use this model with different machine learning algorithms.</a:t>
            </a:r>
          </a:p>
          <a:p>
            <a:r>
              <a:rPr lang="en-IN" sz="1600" dirty="0">
                <a:latin typeface="Montserrat"/>
                <a:ea typeface="Calibri" panose="020F0502020204030204" pitchFamily="34" charset="0"/>
                <a:cs typeface="Tunga" panose="020B0502040204020203" pitchFamily="34" charset="0"/>
              </a:rPr>
              <a:t>Add more different activities also.</a:t>
            </a:r>
            <a:endParaRPr lang="en-US" sz="1600" dirty="0">
              <a:latin typeface="Montserrat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  <p:pic>
        <p:nvPicPr>
          <p:cNvPr id="2050" name="Picture 2" descr="Future Work">
            <a:extLst>
              <a:ext uri="{FF2B5EF4-FFF2-40B4-BE49-F238E27FC236}">
                <a16:creationId xmlns:a16="http://schemas.microsoft.com/office/drawing/2014/main" id="{E4777B6D-6CF0-47A2-8224-4CEFE1F846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5" y="2399509"/>
            <a:ext cx="3478492" cy="30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149860" lvl="0" indent="-342900" algn="just">
              <a:lnSpc>
                <a:spcPct val="102000"/>
              </a:lnSpc>
              <a:spcBef>
                <a:spcPts val="645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87757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Ojha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Sakhare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“Image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processing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techniques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tracking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video surveillance-a survey,” in Pervasive Computing (ICPC), 2015 International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IEEE, 2015, pp.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1–6.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47955" lvl="0" indent="-342900" algn="just">
              <a:lnSpc>
                <a:spcPct val="102000"/>
              </a:lnSpc>
              <a:spcBef>
                <a:spcPts val="615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86804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Joshi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D.</a:t>
            </a:r>
            <a:r>
              <a:rPr lang="en-US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G.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Thakore,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</a:t>
            </a:r>
            <a:r>
              <a:rPr lang="en-US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survey</a:t>
            </a:r>
            <a:r>
              <a:rPr lang="en-US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moving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</a:t>
            </a:r>
            <a:r>
              <a:rPr lang="en-US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tracking in video surveillance system,” International Journal of Soft Computing and Engineering, vol. 2, no. 3, pp. 44–48,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2012.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47955" lvl="0" indent="-342900" algn="just">
              <a:lnSpc>
                <a:spcPct val="102000"/>
              </a:lnSpc>
              <a:spcBef>
                <a:spcPts val="645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86042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G. 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Foresti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“Object recognition and tracking for remote video surveillance,” IEEE Transactions on Circuits and Systems for Video Technology, vol. 9, no. 7, pp. 1045–1062,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1999.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48590" lvl="0" indent="-342900" algn="just">
              <a:lnSpc>
                <a:spcPct val="102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86550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A.</a:t>
            </a:r>
            <a:r>
              <a:rPr lang="en-US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Treuille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Cooper,</a:t>
            </a:r>
            <a:r>
              <a:rPr lang="en-US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Popovic,</a:t>
            </a:r>
            <a:r>
              <a:rPr lang="en-US" sz="18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“Continuum</a:t>
            </a:r>
            <a:r>
              <a:rPr lang="en-US" sz="18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crowds,”</a:t>
            </a:r>
            <a:r>
              <a:rPr lang="en-US" sz="18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´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ACM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Transactions on Graphics (TOG), vol. 25, no. 3, pp. 1160–1168,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2006.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9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73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AC08-4324-4E26-A4F8-85A81473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0840-8CAF-4D0B-9844-9AE01960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>
                <a:latin typeface="Montserrat"/>
                <a:cs typeface="Times New Roman" panose="02020603050405020304" pitchFamily="18" charset="0"/>
              </a:rPr>
              <a:t>In the current era, the majority of public places are under video surveillance.</a:t>
            </a:r>
          </a:p>
          <a:p>
            <a:pPr algn="just"/>
            <a:r>
              <a:rPr lang="en-US" sz="1600" dirty="0">
                <a:latin typeface="Montserrat"/>
                <a:cs typeface="Times New Roman" panose="02020603050405020304" pitchFamily="18" charset="0"/>
              </a:rPr>
              <a:t>There is a need to provide essential security and monitor unusual anomaly activities at such places.</a:t>
            </a:r>
          </a:p>
          <a:p>
            <a:pPr algn="just"/>
            <a:r>
              <a:rPr lang="en-IN" sz="1600" dirty="0">
                <a:latin typeface="Montserrat"/>
                <a:cs typeface="Times New Roman" panose="02020603050405020304" pitchFamily="18" charset="0"/>
              </a:rPr>
              <a:t>The major drawback is that there is a need to perform manual operation for detecting anomaly which lead to possibilities of human errors.</a:t>
            </a:r>
          </a:p>
          <a:p>
            <a:pPr algn="just"/>
            <a:r>
              <a:rPr lang="en-US" sz="1600" dirty="0">
                <a:latin typeface="Montserrat"/>
                <a:cs typeface="Times New Roman" panose="02020603050405020304" pitchFamily="18" charset="0"/>
              </a:rPr>
              <a:t>This project focuses on developing a platform for analyzing frames from the  datasets and generate alerts.</a:t>
            </a:r>
          </a:p>
          <a:p>
            <a:pPr algn="just"/>
            <a:r>
              <a:rPr lang="en-US" sz="1600" dirty="0">
                <a:latin typeface="Montserrat"/>
              </a:rPr>
              <a:t>This  system is capable to recognize an abnormal event in each frame and generate a notification of such an event.</a:t>
            </a:r>
          </a:p>
          <a:p>
            <a:pPr lvl="0" algn="just"/>
            <a:r>
              <a:rPr lang="en" sz="1600" dirty="0">
                <a:solidFill>
                  <a:srgbClr val="000000"/>
                </a:solidFill>
                <a:latin typeface="Montserrat"/>
              </a:rPr>
              <a:t>The results are displayed on the screen where the users can interact with the visualizations and see the status in real-time.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/>
              </a:rPr>
              <a:t>Commonly used for:</a:t>
            </a: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       -</a:t>
            </a:r>
            <a:r>
              <a:rPr lang="en-IN" sz="1600" b="0" dirty="0">
                <a:effectLst/>
                <a:latin typeface="Montserrat"/>
              </a:rPr>
              <a:t>Remote video monitoring</a:t>
            </a:r>
            <a:endParaRPr lang="en-US" sz="1600" b="0" dirty="0">
              <a:effectLst/>
              <a:latin typeface="Montserrat"/>
            </a:endParaRP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       -</a:t>
            </a:r>
            <a:r>
              <a:rPr lang="en-IN" sz="1600" b="0" dirty="0">
                <a:effectLst/>
                <a:latin typeface="Montserrat"/>
              </a:rPr>
              <a:t>Facility protection</a:t>
            </a:r>
            <a:endParaRPr lang="en-US" sz="1600" b="0" dirty="0">
              <a:effectLst/>
              <a:latin typeface="Montserrat"/>
            </a:endParaRP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       -</a:t>
            </a:r>
            <a:r>
              <a:rPr lang="en-IN" sz="1600" b="0" dirty="0">
                <a:effectLst/>
                <a:latin typeface="Montserrat"/>
              </a:rPr>
              <a:t>Monitor operations</a:t>
            </a:r>
            <a:endParaRPr lang="en-US" sz="1600" dirty="0">
              <a:latin typeface="Montserrat"/>
            </a:endParaRP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       -</a:t>
            </a:r>
            <a:r>
              <a:rPr lang="en-IN" sz="1600" b="0" dirty="0">
                <a:effectLst/>
                <a:latin typeface="Montserrat"/>
              </a:rPr>
              <a:t>Parking lots</a:t>
            </a:r>
          </a:p>
          <a:p>
            <a:pPr lvl="0" algn="just"/>
            <a:endParaRPr lang="en" sz="1600" dirty="0">
              <a:solidFill>
                <a:srgbClr val="000000"/>
              </a:solidFill>
              <a:latin typeface="Montserrat"/>
            </a:endParaRPr>
          </a:p>
          <a:p>
            <a:pPr algn="just"/>
            <a:endParaRPr lang="en-IN" sz="1600" dirty="0">
              <a:latin typeface="Montserra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32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900" dirty="0"/>
          </a:p>
          <a:p>
            <a:endParaRPr lang="en-IN" sz="1600" dirty="0"/>
          </a:p>
          <a:p>
            <a:pPr marL="0" indent="0">
              <a:buNone/>
            </a:pPr>
            <a:endParaRPr lang="en-US" sz="1600" b="0" i="0" dirty="0">
              <a:effectLst/>
              <a:latin typeface="Montserrat"/>
            </a:endParaRPr>
          </a:p>
        </p:txBody>
      </p:sp>
      <p:pic>
        <p:nvPicPr>
          <p:cNvPr id="4" name="Picture 2" descr="Surveillance GIF on GIFER - by Ballagelv">
            <a:extLst>
              <a:ext uri="{FF2B5EF4-FFF2-40B4-BE49-F238E27FC236}">
                <a16:creationId xmlns:a16="http://schemas.microsoft.com/office/drawing/2014/main" id="{D1F059CF-6AF7-474C-BAF9-C4256E6D3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75" y="4506011"/>
            <a:ext cx="3216085" cy="17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 STATEMENT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>
                <a:latin typeface="Montserrat"/>
              </a:rPr>
              <a:t>“This system is designed for monitoring its main objective which is  the Normal and Abnormal activity recognition from surveillance video divided into frames using Machine Learning and create alerts.”</a:t>
            </a:r>
          </a:p>
          <a:p>
            <a:pPr marL="0" indent="0">
              <a:buNone/>
            </a:pPr>
            <a:endParaRPr lang="en-IN" sz="2400" dirty="0"/>
          </a:p>
          <a:p>
            <a:pPr marL="0" indent="0" algn="ctr">
              <a:buNone/>
            </a:pPr>
            <a:endParaRPr lang="en-US" sz="2400" i="1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05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LITERATURE SURVEY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7347"/>
            <a:ext cx="10515600" cy="425196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ontserrat"/>
              </a:rPr>
              <a:t>Human Activity Recognition in Smart Home With Deep Learning Approach:</a:t>
            </a:r>
          </a:p>
          <a:p>
            <a:pPr marL="0" indent="0" algn="just">
              <a:buNone/>
            </a:pPr>
            <a:r>
              <a:rPr lang="en-US" sz="1600" i="1" dirty="0">
                <a:latin typeface="Montserrat"/>
              </a:rPr>
              <a:t>(</a:t>
            </a:r>
            <a:r>
              <a:rPr lang="en-US" sz="1600" i="1" dirty="0" err="1">
                <a:latin typeface="Montserrat"/>
              </a:rPr>
              <a:t>Homay</a:t>
            </a:r>
            <a:r>
              <a:rPr lang="en-US" sz="1600" i="1" dirty="0">
                <a:latin typeface="Montserrat"/>
              </a:rPr>
              <a:t> </a:t>
            </a:r>
            <a:r>
              <a:rPr lang="en-US" sz="1600" i="1" dirty="0" err="1">
                <a:latin typeface="Montserrat"/>
              </a:rPr>
              <a:t>Danaei</a:t>
            </a:r>
            <a:r>
              <a:rPr lang="en-US" sz="1600" i="1" dirty="0">
                <a:latin typeface="Montserrat"/>
              </a:rPr>
              <a:t> </a:t>
            </a:r>
            <a:r>
              <a:rPr lang="en-US" sz="1600" i="1" dirty="0" err="1">
                <a:latin typeface="Montserrat"/>
              </a:rPr>
              <a:t>Mehr</a:t>
            </a:r>
            <a:r>
              <a:rPr lang="en-US" sz="1600" i="1" dirty="0">
                <a:latin typeface="Montserrat"/>
              </a:rPr>
              <a:t>,  </a:t>
            </a:r>
            <a:r>
              <a:rPr lang="en-US" sz="1600" i="1" dirty="0" err="1">
                <a:latin typeface="Montserrat"/>
              </a:rPr>
              <a:t>Huseyin</a:t>
            </a:r>
            <a:r>
              <a:rPr lang="en-US" sz="1600" i="1" dirty="0">
                <a:latin typeface="Montserrat"/>
              </a:rPr>
              <a:t> </a:t>
            </a:r>
            <a:r>
              <a:rPr lang="en-US" sz="1600" i="1" dirty="0" err="1">
                <a:latin typeface="Montserrat"/>
              </a:rPr>
              <a:t>Polat</a:t>
            </a:r>
            <a:r>
              <a:rPr lang="en-US" sz="1600" i="1" dirty="0">
                <a:latin typeface="Montserrat"/>
              </a:rPr>
              <a:t> ; 2019)</a:t>
            </a: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In this study in order to recognize human action of a smart home video dataset (</a:t>
            </a:r>
            <a:r>
              <a:rPr lang="en-US" sz="1600" dirty="0" err="1">
                <a:latin typeface="Montserrat"/>
              </a:rPr>
              <a:t>DMLSmartActions</a:t>
            </a:r>
            <a:r>
              <a:rPr lang="en-US" sz="1600" dirty="0">
                <a:latin typeface="Montserrat"/>
              </a:rPr>
              <a:t>) Convolutional Neural Networks (CNNs) architecture as a deep learning model has been proposed. This architecture may not be a sufficient model for any other datasets.</a:t>
            </a:r>
          </a:p>
          <a:p>
            <a:pPr marL="0" indent="0" algn="just">
              <a:buNone/>
            </a:pPr>
            <a:endParaRPr lang="en-US" sz="1600" dirty="0">
              <a:latin typeface="Montserrat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ontserrat"/>
              </a:rPr>
              <a:t>Abnormal Human Activity Recognition using Bayes Classifier and Convolutional Neural Network :</a:t>
            </a:r>
          </a:p>
          <a:p>
            <a:pPr marL="0" indent="0" algn="just">
              <a:buNone/>
            </a:pPr>
            <a:r>
              <a:rPr lang="en-US" sz="1600" i="1" dirty="0">
                <a:latin typeface="Montserrat"/>
              </a:rPr>
              <a:t>(</a:t>
            </a:r>
            <a:r>
              <a:rPr lang="en-US" sz="1600" i="1" dirty="0" err="1">
                <a:latin typeface="Montserrat"/>
              </a:rPr>
              <a:t>Congcong</a:t>
            </a:r>
            <a:r>
              <a:rPr lang="en-US" sz="1600" i="1" dirty="0">
                <a:latin typeface="Montserrat"/>
              </a:rPr>
              <a:t> Liu, </a:t>
            </a:r>
            <a:r>
              <a:rPr lang="en-US" sz="1600" i="1" dirty="0" err="1">
                <a:latin typeface="Montserrat"/>
              </a:rPr>
              <a:t>Jie</a:t>
            </a:r>
            <a:r>
              <a:rPr lang="en-US" sz="1600" i="1" dirty="0">
                <a:latin typeface="Montserrat"/>
              </a:rPr>
              <a:t> Ying*, </a:t>
            </a:r>
            <a:r>
              <a:rPr lang="en-US" sz="1600" i="1" dirty="0" err="1">
                <a:latin typeface="Montserrat"/>
              </a:rPr>
              <a:t>Feilong</a:t>
            </a:r>
            <a:r>
              <a:rPr lang="en-US" sz="1600" i="1" dirty="0">
                <a:latin typeface="Montserrat"/>
              </a:rPr>
              <a:t> Han, Ming </a:t>
            </a:r>
            <a:r>
              <a:rPr lang="en-US" sz="1600" i="1" dirty="0" err="1">
                <a:latin typeface="Montserrat"/>
              </a:rPr>
              <a:t>Ruan</a:t>
            </a:r>
            <a:r>
              <a:rPr lang="en-US" sz="1600" i="1" dirty="0">
                <a:latin typeface="Montserrat"/>
              </a:rPr>
              <a:t> ; 2018)</a:t>
            </a:r>
          </a:p>
          <a:p>
            <a:pPr marL="0" indent="0" algn="just">
              <a:buNone/>
            </a:pPr>
            <a:r>
              <a:rPr lang="en-US" sz="1600" dirty="0">
                <a:latin typeface="Montserrat"/>
              </a:rPr>
              <a:t>The method uses Bayes Classifier and Convolutional Neural Network to detect four activities, including walking, running, punching and tripping. Convolutional Neural Network performs better than Bayes Classifier in the experiment.</a:t>
            </a:r>
            <a:endParaRPr lang="en-US" sz="1600" i="1" dirty="0">
              <a:latin typeface="Montserrat"/>
            </a:endParaRPr>
          </a:p>
          <a:p>
            <a:pPr marL="12700" marR="382270">
              <a:lnSpc>
                <a:spcPct val="100000"/>
              </a:lnSpc>
              <a:spcBef>
                <a:spcPts val="105"/>
              </a:spcBef>
            </a:pPr>
            <a:endParaRPr lang="en-US" dirty="0">
              <a:latin typeface="Arial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0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1600" b="1" dirty="0">
                <a:latin typeface="Montserrat"/>
              </a:rPr>
              <a:t>Activity recognition using Neural Network:</a:t>
            </a:r>
          </a:p>
          <a:p>
            <a:pPr marL="0" indent="0" algn="just">
              <a:buNone/>
            </a:pPr>
            <a:r>
              <a:rPr lang="en-IN" sz="1600" i="1" dirty="0" err="1">
                <a:latin typeface="Montserrat"/>
              </a:rPr>
              <a:t>Mohanad</a:t>
            </a:r>
            <a:r>
              <a:rPr lang="en-IN" sz="1600" i="1" dirty="0">
                <a:latin typeface="Montserrat"/>
              </a:rPr>
              <a:t> Babiker1 , Othman O. khalifa1 , </a:t>
            </a:r>
            <a:r>
              <a:rPr lang="en-IN" sz="1600" i="1" dirty="0" err="1">
                <a:latin typeface="Montserrat"/>
              </a:rPr>
              <a:t>Kyaw</a:t>
            </a:r>
            <a:r>
              <a:rPr lang="en-IN" sz="1600" i="1" dirty="0">
                <a:latin typeface="Montserrat"/>
              </a:rPr>
              <a:t> </a:t>
            </a:r>
            <a:r>
              <a:rPr lang="en-IN" sz="1600" i="1" dirty="0" err="1">
                <a:latin typeface="Montserrat"/>
              </a:rPr>
              <a:t>Kyaw</a:t>
            </a:r>
            <a:r>
              <a:rPr lang="en-IN" sz="1600" i="1" dirty="0">
                <a:latin typeface="Montserrat"/>
              </a:rPr>
              <a:t> Htike2 , Aisha Hassan1 , </a:t>
            </a:r>
            <a:r>
              <a:rPr lang="en-IN" sz="1600" i="1" dirty="0" err="1">
                <a:latin typeface="Montserrat"/>
              </a:rPr>
              <a:t>Muhamed</a:t>
            </a:r>
            <a:r>
              <a:rPr lang="en-IN" sz="1600" i="1" dirty="0">
                <a:latin typeface="Montserrat"/>
              </a:rPr>
              <a:t> Zaharadeen1 ; 2017</a:t>
            </a:r>
          </a:p>
          <a:p>
            <a:pPr marL="0" indent="0" algn="just">
              <a:buNone/>
            </a:pPr>
            <a:r>
              <a:rPr lang="en-US" sz="1600" dirty="0">
                <a:latin typeface="Montserrat"/>
                <a:ea typeface="Microsoft Yi Baiti" panose="03000500000000000000" pitchFamily="66" charset="0"/>
              </a:rPr>
              <a:t>An intelligent human activity system recognition is developed using Neural Network. Where the system will detect different activities like walking, hand waving, sitting, boxing. But, </a:t>
            </a:r>
            <a:r>
              <a:rPr lang="en-IN" sz="1600" dirty="0">
                <a:latin typeface="Montserrat"/>
                <a:ea typeface="Microsoft Yi Baiti" panose="03000500000000000000" pitchFamily="66" charset="0"/>
                <a:cs typeface="Times New Roman" panose="02020603050405020304" pitchFamily="18" charset="0"/>
              </a:rPr>
              <a:t>, recognition of the activity cant be done in an traffic area . It is only preferrable for indoors.</a:t>
            </a:r>
          </a:p>
          <a:p>
            <a:pPr algn="just"/>
            <a:endParaRPr lang="en-IN" sz="1600" dirty="0">
              <a:latin typeface="Montserrat"/>
              <a:ea typeface="Microsoft Yi Baiti" panose="03000500000000000000" pitchFamily="66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ontserrat"/>
                <a:cs typeface="Times New Roman" panose="02020603050405020304" pitchFamily="18" charset="0"/>
              </a:rPr>
              <a:t>Study on Machine Learning and Deep Learning Methods for Human Action Recognition :</a:t>
            </a:r>
          </a:p>
          <a:p>
            <a:pPr marL="0" indent="0" algn="just">
              <a:buNone/>
            </a:pPr>
            <a:r>
              <a:rPr lang="en-US" sz="1600" dirty="0">
                <a:latin typeface="Montserrat"/>
                <a:cs typeface="Times New Roman" panose="02020603050405020304" pitchFamily="18" charset="0"/>
              </a:rPr>
              <a:t>In this work, we outline most recent works and present a survey of researches in vision-based human action recognition techniques including action classification (especially on the action representation methods of action classification) and deep-learning methods.</a:t>
            </a:r>
          </a:p>
          <a:p>
            <a:pPr algn="just"/>
            <a:endParaRPr lang="en-IN" sz="2000" dirty="0"/>
          </a:p>
          <a:p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9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REQUIREMENT ANALYSIS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600" b="1" dirty="0">
                <a:latin typeface="Montserrat"/>
              </a:rPr>
              <a:t>System Requirements :</a:t>
            </a:r>
          </a:p>
          <a:p>
            <a:pPr algn="just"/>
            <a:r>
              <a:rPr lang="en-IN" sz="1600" dirty="0">
                <a:latin typeface="Montserrat"/>
              </a:rPr>
              <a:t>The system should be capable to run in real time video surveillance frames</a:t>
            </a:r>
          </a:p>
          <a:p>
            <a:pPr algn="just"/>
            <a:r>
              <a:rPr lang="en-IN" sz="1600" dirty="0">
                <a:latin typeface="Montserrat"/>
              </a:rPr>
              <a:t>The false positive rate must be minimal</a:t>
            </a:r>
          </a:p>
          <a:p>
            <a:pPr algn="just"/>
            <a:r>
              <a:rPr lang="en-IN" sz="1600" dirty="0">
                <a:latin typeface="Montserrat"/>
              </a:rPr>
              <a:t>The system should be capable of alerting during anomaly</a:t>
            </a:r>
          </a:p>
          <a:p>
            <a:pPr algn="just"/>
            <a:r>
              <a:rPr lang="en-IN" sz="1600" dirty="0">
                <a:latin typeface="Montserrat"/>
              </a:rPr>
              <a:t>The system must be able to perform with high accuracy even in crowded places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2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396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1700" b="1" dirty="0">
                <a:latin typeface="Montserrat"/>
              </a:rPr>
              <a:t>Software Requirement: </a:t>
            </a:r>
          </a:p>
          <a:p>
            <a:pPr marL="0" indent="0">
              <a:buNone/>
            </a:pPr>
            <a:endParaRPr lang="en-IN" sz="1700" b="1" dirty="0">
              <a:latin typeface="Montserrat"/>
            </a:endParaRPr>
          </a:p>
          <a:p>
            <a:pPr marL="0" lvl="0" indent="0" algn="just">
              <a:lnSpc>
                <a:spcPct val="115000"/>
              </a:lnSpc>
              <a:spcBef>
                <a:spcPts val="230"/>
              </a:spcBef>
              <a:buNone/>
            </a:pPr>
            <a:r>
              <a:rPr lang="en-US" sz="1700" dirty="0">
                <a:latin typeface="Montserrat"/>
              </a:rPr>
              <a:t>   </a:t>
            </a:r>
            <a:r>
              <a:rPr lang="en-US" sz="1700" dirty="0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Operating system : Windows XP/ Windows 7.</a:t>
            </a:r>
            <a:endParaRPr lang="en-IN" sz="1700" dirty="0">
              <a:latin typeface="Montserrat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 marL="0" lvl="0" indent="0" algn="just">
              <a:lnSpc>
                <a:spcPct val="115000"/>
              </a:lnSpc>
              <a:spcBef>
                <a:spcPts val="230"/>
              </a:spcBef>
              <a:buNone/>
            </a:pPr>
            <a:r>
              <a:rPr lang="en-US" sz="1700" dirty="0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   Software Tool 	: Open CV  Python</a:t>
            </a:r>
            <a:endParaRPr lang="en-IN" sz="1700" dirty="0">
              <a:latin typeface="Montserrat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 marL="0" lvl="0" indent="0" algn="just">
              <a:lnSpc>
                <a:spcPct val="115000"/>
              </a:lnSpc>
              <a:spcBef>
                <a:spcPts val="230"/>
              </a:spcBef>
              <a:buNone/>
            </a:pPr>
            <a:r>
              <a:rPr lang="en-US" sz="1700" dirty="0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   Coding Language : Python </a:t>
            </a:r>
            <a:endParaRPr lang="en-IN" sz="1700" dirty="0">
              <a:latin typeface="Montserrat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 marL="0" lvl="0" indent="0" algn="just">
              <a:lnSpc>
                <a:spcPct val="115000"/>
              </a:lnSpc>
              <a:spcBef>
                <a:spcPts val="230"/>
              </a:spcBef>
              <a:buNone/>
            </a:pPr>
            <a:r>
              <a:rPr lang="en-US" sz="1700" dirty="0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   Software Library : </a:t>
            </a:r>
            <a:r>
              <a:rPr lang="en-US" sz="1700" dirty="0" err="1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Tensorflow</a:t>
            </a:r>
            <a:r>
              <a:rPr lang="en-US" sz="1700" dirty="0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 , </a:t>
            </a:r>
            <a:r>
              <a:rPr lang="en-US" sz="1700" dirty="0" err="1">
                <a:latin typeface="Montserrat"/>
                <a:ea typeface="Times New Roman" panose="02020603050405020304" pitchFamily="18" charset="0"/>
                <a:cs typeface="Tunga" panose="020B0502040204020203" pitchFamily="34" charset="0"/>
              </a:rPr>
              <a:t>Keras</a:t>
            </a:r>
            <a:endParaRPr lang="en-IN" sz="1700" dirty="0">
              <a:latin typeface="Montserrat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 marL="0" indent="0">
              <a:buNone/>
            </a:pPr>
            <a:endParaRPr lang="en-IN" sz="1700" dirty="0">
              <a:latin typeface="Montserrat"/>
            </a:endParaRPr>
          </a:p>
          <a:p>
            <a:pPr marL="0" indent="0">
              <a:buNone/>
            </a:pPr>
            <a:r>
              <a:rPr lang="en-IN" sz="1700" b="1" dirty="0">
                <a:latin typeface="Montserrat"/>
              </a:rPr>
              <a:t>Hardware Requirement: </a:t>
            </a:r>
          </a:p>
          <a:p>
            <a:pPr marL="0" indent="0">
              <a:buNone/>
            </a:pPr>
            <a:endParaRPr lang="en-IN" sz="1700" b="1" dirty="0">
              <a:latin typeface="Montserrat"/>
            </a:endParaRPr>
          </a:p>
          <a:p>
            <a:pPr marL="0" indent="0">
              <a:buNone/>
            </a:pPr>
            <a:r>
              <a:rPr lang="en-IN" sz="1700" dirty="0">
                <a:latin typeface="Montserrat"/>
              </a:rPr>
              <a:t>   Laptop or desktop with windows latest version (preferred)</a:t>
            </a:r>
          </a:p>
          <a:p>
            <a:pPr marL="0" indent="0">
              <a:buNone/>
            </a:pPr>
            <a:r>
              <a:rPr lang="en-IN" sz="1700" dirty="0">
                <a:latin typeface="Montserrat"/>
              </a:rPr>
              <a:t>   8GB ram</a:t>
            </a:r>
          </a:p>
          <a:p>
            <a:pPr marL="0" indent="0">
              <a:buNone/>
            </a:pPr>
            <a:r>
              <a:rPr lang="en-IN" sz="1700" dirty="0">
                <a:latin typeface="Montserrat"/>
              </a:rPr>
              <a:t>   Intel i5 core processor </a:t>
            </a:r>
          </a:p>
          <a:p>
            <a:pPr marL="0" indent="0">
              <a:buNone/>
            </a:pPr>
            <a:r>
              <a:rPr lang="en-IN" sz="1700" dirty="0">
                <a:latin typeface="Montserrat"/>
              </a:rPr>
              <a:t>  4GB graphic card min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0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0DF0-1600-4E05-B123-99240FA4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5095C-F2CB-405F-AE07-4924C75B2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2534856"/>
            <a:ext cx="8318656" cy="3090439"/>
          </a:xfrm>
        </p:spPr>
      </p:pic>
    </p:spTree>
    <p:extLst>
      <p:ext uri="{BB962C8B-B14F-4D97-AF65-F5344CB8AC3E}">
        <p14:creationId xmlns:p14="http://schemas.microsoft.com/office/powerpoint/2010/main" val="35621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"/>
</p:tagLst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1270</Words>
  <Application>Microsoft Office PowerPoint</Application>
  <PresentationFormat>Widescreen</PresentationFormat>
  <Paragraphs>131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Bodoni MT Condensed</vt:lpstr>
      <vt:lpstr>Microsoft Yi Baiti</vt:lpstr>
      <vt:lpstr>Modern Love</vt:lpstr>
      <vt:lpstr>Montserrat</vt:lpstr>
      <vt:lpstr>The Hand</vt:lpstr>
      <vt:lpstr>Times New Roman</vt:lpstr>
      <vt:lpstr>Wingdings</vt:lpstr>
      <vt:lpstr>SketchyVTI</vt:lpstr>
      <vt:lpstr>Anomaly Activity Recognition Using ML</vt:lpstr>
      <vt:lpstr>CONTENT</vt:lpstr>
      <vt:lpstr>INTRODUCTION</vt:lpstr>
      <vt:lpstr>PROBLEM STATEMENT</vt:lpstr>
      <vt:lpstr>LITERATURE SURVEY</vt:lpstr>
      <vt:lpstr>PowerPoint Presentation</vt:lpstr>
      <vt:lpstr>REQUIREMENT ANALYSIS</vt:lpstr>
      <vt:lpstr>PowerPoint Presentation</vt:lpstr>
      <vt:lpstr>BLOCK DIAGRAM</vt:lpstr>
      <vt:lpstr>DATASET</vt:lpstr>
      <vt:lpstr>FLOW CHART</vt:lpstr>
      <vt:lpstr>METHODOLOGY</vt:lpstr>
      <vt:lpstr>PowerPoint Presentation</vt:lpstr>
      <vt:lpstr>PowerPoint Presentation</vt:lpstr>
      <vt:lpstr>PowerPoint Presentation</vt:lpstr>
      <vt:lpstr>ARCHITECTURE DIAGRAM</vt:lpstr>
      <vt:lpstr>PowerPoint Presentation</vt:lpstr>
      <vt:lpstr>PROS</vt:lpstr>
      <vt:lpstr>CONS</vt:lpstr>
      <vt:lpstr>RESULT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 using Neural Network</dc:title>
  <dc:creator>dhruva adithya</dc:creator>
  <cp:lastModifiedBy>dhruva adithya</cp:lastModifiedBy>
  <cp:revision>165</cp:revision>
  <dcterms:created xsi:type="dcterms:W3CDTF">2020-11-16T16:52:23Z</dcterms:created>
  <dcterms:modified xsi:type="dcterms:W3CDTF">2021-05-24T09:44:19Z</dcterms:modified>
</cp:coreProperties>
</file>